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 Bold" panose="020B0604020202020204" charset="0"/>
      <p:regular r:id="rId21"/>
    </p:embeddedFont>
    <p:embeddedFont>
      <p:font typeface="Garet Ultra-Bold" panose="020B0604020202020204" charset="0"/>
      <p:regular r:id="rId22"/>
    </p:embeddedFont>
    <p:embeddedFont>
      <p:font typeface="TT Commons Pro" panose="020B0604020202020204" charset="0"/>
      <p:regular r:id="rId23"/>
    </p:embeddedFont>
    <p:embeddedFont>
      <p:font typeface="TT Commons Pr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4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8.sv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svg"/><Relationship Id="rId7" Type="http://schemas.openxmlformats.org/officeDocument/2006/relationships/image" Target="../media/image3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7678" y="5954610"/>
            <a:ext cx="2458322" cy="4916643"/>
          </a:xfrm>
          <a:custGeom>
            <a:avLst/>
            <a:gdLst/>
            <a:ahLst/>
            <a:cxnLst/>
            <a:rect l="l" t="t" r="r" b="b"/>
            <a:pathLst>
              <a:path w="2458322" h="4916643">
                <a:moveTo>
                  <a:pt x="0" y="0"/>
                </a:moveTo>
                <a:lnTo>
                  <a:pt x="2458321" y="0"/>
                </a:lnTo>
                <a:lnTo>
                  <a:pt x="2458321" y="4916643"/>
                </a:lnTo>
                <a:lnTo>
                  <a:pt x="0" y="4916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98946" y="-308275"/>
            <a:ext cx="8889054" cy="8889054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63" r="-26263"/>
              </a:stretch>
            </a:blipFill>
            <a:ln w="95250" cap="sq">
              <a:solidFill>
                <a:srgbClr val="844BC7"/>
              </a:solidFill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11766353" y="5319956"/>
            <a:ext cx="6521647" cy="6521647"/>
          </a:xfrm>
          <a:custGeom>
            <a:avLst/>
            <a:gdLst/>
            <a:ahLst/>
            <a:cxnLst/>
            <a:rect l="l" t="t" r="r" b="b"/>
            <a:pathLst>
              <a:path w="6521647" h="6521647">
                <a:moveTo>
                  <a:pt x="0" y="0"/>
                </a:moveTo>
                <a:lnTo>
                  <a:pt x="6521647" y="0"/>
                </a:lnTo>
                <a:lnTo>
                  <a:pt x="6521647" y="6521646"/>
                </a:lnTo>
                <a:lnTo>
                  <a:pt x="0" y="65216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58994" y="841293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770406"/>
            <a:ext cx="10494805" cy="112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24"/>
              </a:lnSpc>
              <a:spcBef>
                <a:spcPct val="0"/>
              </a:spcBef>
            </a:pPr>
            <a:r>
              <a:rPr lang="en-US" sz="8524" u="none" strike="noStrik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UNLOCK INSIGHTS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871525"/>
            <a:ext cx="9755876" cy="139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71"/>
              </a:lnSpc>
            </a:pPr>
            <a:r>
              <a:rPr lang="en-US" sz="9000" u="none" strike="noStrike" spc="-37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FROM IRIS DATA</a:t>
            </a:r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1028700" y="1028700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0" y="732165"/>
                </a:moveTo>
                <a:lnTo>
                  <a:pt x="1464331" y="732165"/>
                </a:lnTo>
                <a:lnTo>
                  <a:pt x="1464331" y="0"/>
                </a:lnTo>
                <a:lnTo>
                  <a:pt x="0" y="0"/>
                </a:lnTo>
                <a:lnTo>
                  <a:pt x="0" y="73216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7058839" y="7280688"/>
            <a:ext cx="2458322" cy="4916643"/>
          </a:xfrm>
          <a:custGeom>
            <a:avLst/>
            <a:gdLst/>
            <a:ahLst/>
            <a:cxnLst/>
            <a:rect l="l" t="t" r="r" b="b"/>
            <a:pathLst>
              <a:path w="2458322" h="4916643">
                <a:moveTo>
                  <a:pt x="2458322" y="0"/>
                </a:moveTo>
                <a:lnTo>
                  <a:pt x="0" y="0"/>
                </a:lnTo>
                <a:lnTo>
                  <a:pt x="0" y="4916643"/>
                </a:lnTo>
                <a:lnTo>
                  <a:pt x="2458322" y="4916643"/>
                </a:lnTo>
                <a:lnTo>
                  <a:pt x="24583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6315" y="1059329"/>
            <a:ext cx="7204793" cy="2350916"/>
            <a:chOff x="0" y="0"/>
            <a:chExt cx="1897559" cy="6191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97559" cy="619171"/>
            </a:xfrm>
            <a:custGeom>
              <a:avLst/>
              <a:gdLst/>
              <a:ahLst/>
              <a:cxnLst/>
              <a:rect l="l" t="t" r="r" b="b"/>
              <a:pathLst>
                <a:path w="1897559" h="619171">
                  <a:moveTo>
                    <a:pt x="54802" y="0"/>
                  </a:moveTo>
                  <a:lnTo>
                    <a:pt x="1842757" y="0"/>
                  </a:lnTo>
                  <a:cubicBezTo>
                    <a:pt x="1857291" y="0"/>
                    <a:pt x="1871230" y="5774"/>
                    <a:pt x="1881508" y="16051"/>
                  </a:cubicBezTo>
                  <a:cubicBezTo>
                    <a:pt x="1891785" y="26329"/>
                    <a:pt x="1897559" y="40268"/>
                    <a:pt x="1897559" y="54802"/>
                  </a:cubicBezTo>
                  <a:lnTo>
                    <a:pt x="1897559" y="564369"/>
                  </a:lnTo>
                  <a:cubicBezTo>
                    <a:pt x="1897559" y="578904"/>
                    <a:pt x="1891785" y="592843"/>
                    <a:pt x="1881508" y="603120"/>
                  </a:cubicBezTo>
                  <a:cubicBezTo>
                    <a:pt x="1871230" y="613398"/>
                    <a:pt x="1857291" y="619171"/>
                    <a:pt x="1842757" y="619171"/>
                  </a:cubicBezTo>
                  <a:lnTo>
                    <a:pt x="54802" y="619171"/>
                  </a:lnTo>
                  <a:cubicBezTo>
                    <a:pt x="40268" y="619171"/>
                    <a:pt x="26329" y="613398"/>
                    <a:pt x="16051" y="603120"/>
                  </a:cubicBezTo>
                  <a:cubicBezTo>
                    <a:pt x="5774" y="592843"/>
                    <a:pt x="0" y="578904"/>
                    <a:pt x="0" y="564369"/>
                  </a:cubicBezTo>
                  <a:lnTo>
                    <a:pt x="0" y="54802"/>
                  </a:lnTo>
                  <a:cubicBezTo>
                    <a:pt x="0" y="40268"/>
                    <a:pt x="5774" y="26329"/>
                    <a:pt x="16051" y="16051"/>
                  </a:cubicBezTo>
                  <a:cubicBezTo>
                    <a:pt x="26329" y="5774"/>
                    <a:pt x="40268" y="0"/>
                    <a:pt x="548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97559" cy="67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00379" y="2234787"/>
            <a:ext cx="8470628" cy="199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9"/>
              </a:lnSpc>
            </a:pPr>
            <a:r>
              <a:rPr lang="en-US" sz="13116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METRICS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37034" y="1504422"/>
            <a:ext cx="6843356" cy="1460729"/>
            <a:chOff x="0" y="0"/>
            <a:chExt cx="9124475" cy="1947639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9124475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FFFFFF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ACCURACY_SCORE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37788"/>
              <a:ext cx="9124475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0.97(97%)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315" y="4796953"/>
            <a:ext cx="7204793" cy="5490047"/>
            <a:chOff x="0" y="0"/>
            <a:chExt cx="9606391" cy="732006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606391" cy="7320063"/>
              <a:chOff x="0" y="0"/>
              <a:chExt cx="1897559" cy="14459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897559" cy="1445938"/>
              </a:xfrm>
              <a:custGeom>
                <a:avLst/>
                <a:gdLst/>
                <a:ahLst/>
                <a:cxnLst/>
                <a:rect l="l" t="t" r="r" b="b"/>
                <a:pathLst>
                  <a:path w="1897559" h="1445938">
                    <a:moveTo>
                      <a:pt x="54802" y="0"/>
                    </a:moveTo>
                    <a:lnTo>
                      <a:pt x="1842757" y="0"/>
                    </a:lnTo>
                    <a:cubicBezTo>
                      <a:pt x="1857291" y="0"/>
                      <a:pt x="1871230" y="5774"/>
                      <a:pt x="1881508" y="16051"/>
                    </a:cubicBezTo>
                    <a:cubicBezTo>
                      <a:pt x="1891785" y="26329"/>
                      <a:pt x="1897559" y="40268"/>
                      <a:pt x="1897559" y="54802"/>
                    </a:cubicBezTo>
                    <a:lnTo>
                      <a:pt x="1897559" y="1391136"/>
                    </a:lnTo>
                    <a:cubicBezTo>
                      <a:pt x="1897559" y="1421403"/>
                      <a:pt x="1873023" y="1445938"/>
                      <a:pt x="1842757" y="1445938"/>
                    </a:cubicBezTo>
                    <a:lnTo>
                      <a:pt x="54802" y="1445938"/>
                    </a:lnTo>
                    <a:cubicBezTo>
                      <a:pt x="40268" y="1445938"/>
                      <a:pt x="26329" y="1440165"/>
                      <a:pt x="16051" y="1429887"/>
                    </a:cubicBezTo>
                    <a:cubicBezTo>
                      <a:pt x="5774" y="1419610"/>
                      <a:pt x="0" y="1405671"/>
                      <a:pt x="0" y="1391136"/>
                    </a:cubicBezTo>
                    <a:lnTo>
                      <a:pt x="0" y="54802"/>
                    </a:lnTo>
                    <a:cubicBezTo>
                      <a:pt x="0" y="40268"/>
                      <a:pt x="5774" y="26329"/>
                      <a:pt x="16051" y="16051"/>
                    </a:cubicBezTo>
                    <a:cubicBezTo>
                      <a:pt x="26329" y="5774"/>
                      <a:pt x="40268" y="0"/>
                      <a:pt x="5480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DB9ECD">
                      <a:alpha val="100000"/>
                    </a:srgbClr>
                  </a:gs>
                  <a:gs pos="100000">
                    <a:srgbClr val="7907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1897559" cy="15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40958" y="279390"/>
              <a:ext cx="9124475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FFFFFF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CONFUSION MATRIX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83998" y="2261118"/>
              <a:ext cx="8438396" cy="4849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82"/>
                </a:lnSpc>
              </a:pPr>
              <a:r>
                <a:rPr lang="en-US" sz="69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[10  0  0]</a:t>
              </a:r>
            </a:p>
            <a:p>
              <a:pPr algn="ctr">
                <a:lnSpc>
                  <a:spcPts val="9782"/>
                </a:lnSpc>
              </a:pPr>
              <a:r>
                <a:rPr lang="en-US" sz="69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 [ 0  8  1]</a:t>
              </a:r>
            </a:p>
            <a:p>
              <a:pPr algn="ctr">
                <a:lnSpc>
                  <a:spcPts val="9782"/>
                </a:lnSpc>
                <a:spcBef>
                  <a:spcPct val="0"/>
                </a:spcBef>
              </a:pPr>
              <a:r>
                <a:rPr lang="en-US" sz="69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 [ 0  0 11]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16411" y="1343216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335199" y="1384617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16222" y="1343216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24509" y="2406910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0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24509" y="4194636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24509" y="5982361"/>
              <a:ext cx="1281023" cy="1009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>
                  <a:solidFill>
                    <a:srgbClr val="3C3333"/>
                  </a:solidFill>
                  <a:latin typeface="Garet Ultra-Bold"/>
                  <a:ea typeface="Garet Ultra-Bold"/>
                  <a:cs typeface="Garet Ultra-Bold"/>
                  <a:sym typeface="Garet Ultra-Bold"/>
                </a:rPr>
                <a:t>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681887" y="4804554"/>
            <a:ext cx="990761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DECISION TREE MODEL HAS ACHIEVED AN IMPRESSIVE ACCURACY SCORE OF 96%  DEMONSTRATING ITS EFFECTIVENESS IN CORRECTLY CLASSIFYING THE DATA.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4381" y="1285099"/>
            <a:ext cx="9865363" cy="1950381"/>
            <a:chOff x="0" y="0"/>
            <a:chExt cx="2598285" cy="513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386896" y="818684"/>
            <a:ext cx="2883211" cy="28832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223" t="-1817" r="223" b="-18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252118" y="4168309"/>
            <a:ext cx="9865363" cy="1950381"/>
            <a:chOff x="0" y="0"/>
            <a:chExt cx="2598285" cy="5136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364633" y="3701895"/>
            <a:ext cx="2883211" cy="288321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223" t="-679" r="223" b="-67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274381" y="7051520"/>
            <a:ext cx="9865363" cy="1950381"/>
            <a:chOff x="0" y="0"/>
            <a:chExt cx="2598285" cy="513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386896" y="6585105"/>
            <a:ext cx="2883211" cy="288321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861" r="223" b="-86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292474" y="4478182"/>
            <a:ext cx="819300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CLASSIFICATION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6238" y="1628775"/>
            <a:ext cx="606219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LINEAR  DISCRIMINANT ANALYSIS (LDA)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6162" y="4730595"/>
            <a:ext cx="379313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NAIVE BAYES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2346" y="7740961"/>
            <a:ext cx="626997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COMPARISON OF RESULTS </a:t>
            </a:r>
          </a:p>
        </p:txBody>
      </p:sp>
      <p:sp>
        <p:nvSpPr>
          <p:cNvPr id="24" name="Freeform 24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9162397">
            <a:off x="-856287" y="8113255"/>
            <a:ext cx="3428812" cy="3428812"/>
          </a:xfrm>
          <a:custGeom>
            <a:avLst/>
            <a:gdLst/>
            <a:ahLst/>
            <a:cxnLst/>
            <a:rect l="l" t="t" r="r" b="b"/>
            <a:pathLst>
              <a:path w="3428812" h="3428812">
                <a:moveTo>
                  <a:pt x="0" y="0"/>
                </a:moveTo>
                <a:lnTo>
                  <a:pt x="3428812" y="0"/>
                </a:lnTo>
                <a:lnTo>
                  <a:pt x="3428812" y="3428811"/>
                </a:lnTo>
                <a:lnTo>
                  <a:pt x="0" y="3428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62485" y="1320723"/>
            <a:ext cx="9865363" cy="1950381"/>
            <a:chOff x="0" y="0"/>
            <a:chExt cx="2598285" cy="513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2598285" cy="513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 strike="noStrik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PURPOSE</a:t>
              </a:r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676638" y="736677"/>
            <a:ext cx="2883211" cy="28832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223" t="-1817" r="223" b="-18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584749" y="4203933"/>
            <a:ext cx="9865363" cy="1950381"/>
            <a:chOff x="0" y="0"/>
            <a:chExt cx="2598285" cy="5136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600265" y="3610363"/>
            <a:ext cx="2883211" cy="288321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223" t="-679" r="223" b="-67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2562485" y="7087144"/>
            <a:ext cx="9865363" cy="1950381"/>
            <a:chOff x="0" y="0"/>
            <a:chExt cx="2598285" cy="513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158659" y="6667112"/>
            <a:ext cx="2883211" cy="288321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861" r="223" b="-86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1955253" y="4766219"/>
            <a:ext cx="471055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34"/>
              </a:lnSpc>
              <a:spcBef>
                <a:spcPct val="0"/>
              </a:spcBef>
            </a:pPr>
            <a:r>
              <a:rPr lang="en-US" sz="10445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LDA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4857750"/>
            <a:ext cx="3793138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5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WHY LDA?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3228" y="7490835"/>
            <a:ext cx="3344705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3799" u="none" strike="noStrik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ADVANTAGE OF IT </a:t>
            </a:r>
          </a:p>
        </p:txBody>
      </p:sp>
      <p:sp>
        <p:nvSpPr>
          <p:cNvPr id="23" name="Freeform 23"/>
          <p:cNvSpPr/>
          <p:nvPr/>
        </p:nvSpPr>
        <p:spPr>
          <a:xfrm rot="9162397">
            <a:off x="16157148" y="8049185"/>
            <a:ext cx="3428812" cy="3428812"/>
          </a:xfrm>
          <a:custGeom>
            <a:avLst/>
            <a:gdLst/>
            <a:ahLst/>
            <a:cxnLst/>
            <a:rect l="l" t="t" r="r" b="b"/>
            <a:pathLst>
              <a:path w="3428812" h="3428812">
                <a:moveTo>
                  <a:pt x="0" y="0"/>
                </a:moveTo>
                <a:lnTo>
                  <a:pt x="3428812" y="0"/>
                </a:lnTo>
                <a:lnTo>
                  <a:pt x="3428812" y="3428812"/>
                </a:lnTo>
                <a:lnTo>
                  <a:pt x="0" y="34288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38804">
            <a:off x="14836115" y="-2423185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70" y="0"/>
                </a:lnTo>
                <a:lnTo>
                  <a:pt x="4846370" y="4846370"/>
                </a:lnTo>
                <a:lnTo>
                  <a:pt x="0" y="4846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6833" y="564955"/>
            <a:ext cx="10171167" cy="4149219"/>
          </a:xfrm>
          <a:custGeom>
            <a:avLst/>
            <a:gdLst/>
            <a:ahLst/>
            <a:cxnLst/>
            <a:rect l="l" t="t" r="r" b="b"/>
            <a:pathLst>
              <a:path w="10171167" h="4149219">
                <a:moveTo>
                  <a:pt x="0" y="0"/>
                </a:moveTo>
                <a:lnTo>
                  <a:pt x="10171167" y="0"/>
                </a:lnTo>
                <a:lnTo>
                  <a:pt x="10171167" y="4149219"/>
                </a:lnTo>
                <a:lnTo>
                  <a:pt x="0" y="414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63" b="-81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8773131" y="5143500"/>
            <a:ext cx="8858570" cy="5062040"/>
          </a:xfrm>
          <a:custGeom>
            <a:avLst/>
            <a:gdLst/>
            <a:ahLst/>
            <a:cxnLst/>
            <a:rect l="l" t="t" r="r" b="b"/>
            <a:pathLst>
              <a:path w="8858570" h="5062040">
                <a:moveTo>
                  <a:pt x="0" y="0"/>
                </a:moveTo>
                <a:lnTo>
                  <a:pt x="8858571" y="0"/>
                </a:lnTo>
                <a:lnTo>
                  <a:pt x="8858571" y="5062040"/>
                </a:lnTo>
                <a:lnTo>
                  <a:pt x="0" y="5062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309557" y="3409277"/>
            <a:ext cx="5135346" cy="1304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  <a:spcBef>
                <a:spcPct val="0"/>
              </a:spcBef>
            </a:pPr>
            <a:r>
              <a:rPr lang="en-US" sz="375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Trained the LDA model and made predictions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3062" y="5682833"/>
            <a:ext cx="7543771" cy="183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Evaluated model performance using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confusion matrix and classification report</a:t>
            </a:r>
          </a:p>
        </p:txBody>
      </p:sp>
      <p:sp>
        <p:nvSpPr>
          <p:cNvPr id="6" name="Freeform 6"/>
          <p:cNvSpPr/>
          <p:nvPr/>
        </p:nvSpPr>
        <p:spPr>
          <a:xfrm rot="9162397">
            <a:off x="-856287" y="8113255"/>
            <a:ext cx="3428812" cy="3428812"/>
          </a:xfrm>
          <a:custGeom>
            <a:avLst/>
            <a:gdLst/>
            <a:ahLst/>
            <a:cxnLst/>
            <a:rect l="l" t="t" r="r" b="b"/>
            <a:pathLst>
              <a:path w="3428812" h="3428812">
                <a:moveTo>
                  <a:pt x="0" y="0"/>
                </a:moveTo>
                <a:lnTo>
                  <a:pt x="3428812" y="0"/>
                </a:lnTo>
                <a:lnTo>
                  <a:pt x="3428812" y="3428811"/>
                </a:lnTo>
                <a:lnTo>
                  <a:pt x="0" y="342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74381" y="1285099"/>
            <a:ext cx="9865363" cy="1950381"/>
            <a:chOff x="0" y="0"/>
            <a:chExt cx="2598285" cy="513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386896" y="818684"/>
            <a:ext cx="2883211" cy="288321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223" t="-1817" r="223" b="-181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252118" y="4168309"/>
            <a:ext cx="9865363" cy="1950381"/>
            <a:chOff x="0" y="0"/>
            <a:chExt cx="2598285" cy="5136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364633" y="3701895"/>
            <a:ext cx="2883211" cy="288321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223" t="-679" r="223" b="-679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9274381" y="7051520"/>
            <a:ext cx="9865363" cy="1950381"/>
            <a:chOff x="0" y="0"/>
            <a:chExt cx="2598285" cy="5136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8285" cy="513681"/>
            </a:xfrm>
            <a:custGeom>
              <a:avLst/>
              <a:gdLst/>
              <a:ahLst/>
              <a:cxnLst/>
              <a:rect l="l" t="t" r="r" b="b"/>
              <a:pathLst>
                <a:path w="2598285" h="513681">
                  <a:moveTo>
                    <a:pt x="78476" y="0"/>
                  </a:moveTo>
                  <a:lnTo>
                    <a:pt x="2519809" y="0"/>
                  </a:lnTo>
                  <a:cubicBezTo>
                    <a:pt x="2540622" y="0"/>
                    <a:pt x="2560583" y="8268"/>
                    <a:pt x="2575300" y="22985"/>
                  </a:cubicBezTo>
                  <a:cubicBezTo>
                    <a:pt x="2590017" y="37702"/>
                    <a:pt x="2598285" y="57663"/>
                    <a:pt x="2598285" y="78476"/>
                  </a:cubicBezTo>
                  <a:lnTo>
                    <a:pt x="2598285" y="435205"/>
                  </a:lnTo>
                  <a:cubicBezTo>
                    <a:pt x="2598285" y="456018"/>
                    <a:pt x="2590017" y="475979"/>
                    <a:pt x="2575300" y="490696"/>
                  </a:cubicBezTo>
                  <a:cubicBezTo>
                    <a:pt x="2560583" y="505413"/>
                    <a:pt x="2540622" y="513681"/>
                    <a:pt x="2519809" y="513681"/>
                  </a:cubicBezTo>
                  <a:lnTo>
                    <a:pt x="78476" y="513681"/>
                  </a:lnTo>
                  <a:cubicBezTo>
                    <a:pt x="57663" y="513681"/>
                    <a:pt x="37702" y="505413"/>
                    <a:pt x="22985" y="490696"/>
                  </a:cubicBezTo>
                  <a:cubicBezTo>
                    <a:pt x="8268" y="475979"/>
                    <a:pt x="0" y="456018"/>
                    <a:pt x="0" y="435205"/>
                  </a:cubicBezTo>
                  <a:lnTo>
                    <a:pt x="0" y="78476"/>
                  </a:lnTo>
                  <a:cubicBezTo>
                    <a:pt x="0" y="57663"/>
                    <a:pt x="8268" y="37702"/>
                    <a:pt x="22985" y="22985"/>
                  </a:cubicBezTo>
                  <a:cubicBezTo>
                    <a:pt x="37702" y="8268"/>
                    <a:pt x="57663" y="0"/>
                    <a:pt x="784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598285" cy="5708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8386896" y="6585105"/>
            <a:ext cx="2883211" cy="2883211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861" r="223" b="-86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4235295"/>
            <a:ext cx="763248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NAIVE BAYES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02346" y="1977870"/>
            <a:ext cx="606219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7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PURPOSE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66162" y="4730595"/>
            <a:ext cx="379313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WHY NAIVE BAYES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02346" y="7740961"/>
            <a:ext cx="626997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ADVANTAGE</a:t>
            </a:r>
          </a:p>
        </p:txBody>
      </p:sp>
      <p:sp>
        <p:nvSpPr>
          <p:cNvPr id="24" name="Freeform 24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9162397">
            <a:off x="-856287" y="8113255"/>
            <a:ext cx="3428812" cy="3428812"/>
          </a:xfrm>
          <a:custGeom>
            <a:avLst/>
            <a:gdLst/>
            <a:ahLst/>
            <a:cxnLst/>
            <a:rect l="l" t="t" r="r" b="b"/>
            <a:pathLst>
              <a:path w="3428812" h="3428812">
                <a:moveTo>
                  <a:pt x="0" y="0"/>
                </a:moveTo>
                <a:lnTo>
                  <a:pt x="3428812" y="0"/>
                </a:lnTo>
                <a:lnTo>
                  <a:pt x="3428812" y="3428811"/>
                </a:lnTo>
                <a:lnTo>
                  <a:pt x="0" y="3428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84394" y="0"/>
            <a:ext cx="10391861" cy="4098553"/>
          </a:xfrm>
          <a:custGeom>
            <a:avLst/>
            <a:gdLst/>
            <a:ahLst/>
            <a:cxnLst/>
            <a:rect l="l" t="t" r="r" b="b"/>
            <a:pathLst>
              <a:path w="10391861" h="4098553">
                <a:moveTo>
                  <a:pt x="0" y="0"/>
                </a:moveTo>
                <a:lnTo>
                  <a:pt x="10391862" y="0"/>
                </a:lnTo>
                <a:lnTo>
                  <a:pt x="10391862" y="4098553"/>
                </a:lnTo>
                <a:lnTo>
                  <a:pt x="0" y="40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" r="-41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7484394" y="4607064"/>
            <a:ext cx="10614526" cy="5236499"/>
          </a:xfrm>
          <a:custGeom>
            <a:avLst/>
            <a:gdLst/>
            <a:ahLst/>
            <a:cxnLst/>
            <a:rect l="l" t="t" r="r" b="b"/>
            <a:pathLst>
              <a:path w="10614526" h="5236499">
                <a:moveTo>
                  <a:pt x="0" y="0"/>
                </a:moveTo>
                <a:lnTo>
                  <a:pt x="10614526" y="0"/>
                </a:lnTo>
                <a:lnTo>
                  <a:pt x="10614526" y="5236499"/>
                </a:lnTo>
                <a:lnTo>
                  <a:pt x="0" y="523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858119" y="3174945"/>
            <a:ext cx="5470841" cy="178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Trained the Naive Bayes model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and made predictions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0250" y="5553993"/>
            <a:ext cx="6748408" cy="167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Evaluated model performance using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confusion matrix and classification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 report.</a:t>
            </a:r>
          </a:p>
        </p:txBody>
      </p:sp>
      <p:sp>
        <p:nvSpPr>
          <p:cNvPr id="6" name="Freeform 6"/>
          <p:cNvSpPr/>
          <p:nvPr/>
        </p:nvSpPr>
        <p:spPr>
          <a:xfrm rot="9162397">
            <a:off x="-856287" y="8113255"/>
            <a:ext cx="3428812" cy="3428812"/>
          </a:xfrm>
          <a:custGeom>
            <a:avLst/>
            <a:gdLst/>
            <a:ahLst/>
            <a:cxnLst/>
            <a:rect l="l" t="t" r="r" b="b"/>
            <a:pathLst>
              <a:path w="3428812" h="3428812">
                <a:moveTo>
                  <a:pt x="0" y="0"/>
                </a:moveTo>
                <a:lnTo>
                  <a:pt x="3428812" y="0"/>
                </a:lnTo>
                <a:lnTo>
                  <a:pt x="3428812" y="3428811"/>
                </a:lnTo>
                <a:lnTo>
                  <a:pt x="0" y="3428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05668" y="494217"/>
            <a:ext cx="6076664" cy="1012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COMPARISON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479547"/>
            <a:ext cx="8115300" cy="6792724"/>
            <a:chOff x="0" y="0"/>
            <a:chExt cx="2137363" cy="17890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789030"/>
            </a:xfrm>
            <a:custGeom>
              <a:avLst/>
              <a:gdLst/>
              <a:ahLst/>
              <a:cxnLst/>
              <a:rect l="l" t="t" r="r" b="b"/>
              <a:pathLst>
                <a:path w="2137363" h="1789030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740377"/>
                  </a:lnTo>
                  <a:cubicBezTo>
                    <a:pt x="2137363" y="1767247"/>
                    <a:pt x="2115580" y="1789030"/>
                    <a:pt x="2088710" y="1789030"/>
                  </a:cubicBezTo>
                  <a:lnTo>
                    <a:pt x="48654" y="1789030"/>
                  </a:lnTo>
                  <a:cubicBezTo>
                    <a:pt x="21783" y="1789030"/>
                    <a:pt x="0" y="1767247"/>
                    <a:pt x="0" y="174037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07FF">
                    <a:alpha val="100000"/>
                  </a:srgbClr>
                </a:gs>
                <a:gs pos="100000">
                  <a:srgbClr val="DB9E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37363" cy="18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2791" y="2402203"/>
            <a:ext cx="7527118" cy="687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1)High accuracy (98%)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2)Confusion matrix shows most predictions are correct with minimal misclassification</a:t>
            </a:r>
          </a:p>
          <a:p>
            <a:pPr algn="ctr">
              <a:lnSpc>
                <a:spcPts val="6879"/>
              </a:lnSpc>
            </a:pPr>
            <a:r>
              <a:rPr lang="en-US" sz="39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3)Particularly strong performance on all three species.</a:t>
            </a:r>
          </a:p>
          <a:p>
            <a:pPr algn="ctr">
              <a:lnSpc>
                <a:spcPts val="6879"/>
              </a:lnSpc>
            </a:pPr>
            <a:endParaRPr lang="en-US" sz="3999">
              <a:solidFill>
                <a:srgbClr val="FFFFF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53741" y="1411159"/>
            <a:ext cx="4877036" cy="80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LDA  Results: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9745" y="1411159"/>
            <a:ext cx="5842039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Naive Bayes  Result: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18349" y="2332386"/>
            <a:ext cx="8769651" cy="6792724"/>
            <a:chOff x="0" y="0"/>
            <a:chExt cx="2309702" cy="1789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09702" cy="1789030"/>
            </a:xfrm>
            <a:custGeom>
              <a:avLst/>
              <a:gdLst/>
              <a:ahLst/>
              <a:cxnLst/>
              <a:rect l="l" t="t" r="r" b="b"/>
              <a:pathLst>
                <a:path w="2309702" h="1789030">
                  <a:moveTo>
                    <a:pt x="45023" y="0"/>
                  </a:moveTo>
                  <a:lnTo>
                    <a:pt x="2264679" y="0"/>
                  </a:lnTo>
                  <a:cubicBezTo>
                    <a:pt x="2276620" y="0"/>
                    <a:pt x="2288072" y="4744"/>
                    <a:pt x="2296515" y="13187"/>
                  </a:cubicBezTo>
                  <a:cubicBezTo>
                    <a:pt x="2304959" y="21630"/>
                    <a:pt x="2309702" y="33082"/>
                    <a:pt x="2309702" y="45023"/>
                  </a:cubicBezTo>
                  <a:lnTo>
                    <a:pt x="2309702" y="1744007"/>
                  </a:lnTo>
                  <a:cubicBezTo>
                    <a:pt x="2309702" y="1755948"/>
                    <a:pt x="2304959" y="1767400"/>
                    <a:pt x="2296515" y="1775843"/>
                  </a:cubicBezTo>
                  <a:cubicBezTo>
                    <a:pt x="2288072" y="1784287"/>
                    <a:pt x="2276620" y="1789030"/>
                    <a:pt x="2264679" y="1789030"/>
                  </a:cubicBezTo>
                  <a:lnTo>
                    <a:pt x="45023" y="1789030"/>
                  </a:lnTo>
                  <a:cubicBezTo>
                    <a:pt x="33082" y="1789030"/>
                    <a:pt x="21630" y="1784287"/>
                    <a:pt x="13187" y="1775843"/>
                  </a:cubicBezTo>
                  <a:cubicBezTo>
                    <a:pt x="4744" y="1767400"/>
                    <a:pt x="0" y="1755948"/>
                    <a:pt x="0" y="1744007"/>
                  </a:cubicBezTo>
                  <a:lnTo>
                    <a:pt x="0" y="45023"/>
                  </a:lnTo>
                  <a:cubicBezTo>
                    <a:pt x="0" y="33082"/>
                    <a:pt x="4744" y="21630"/>
                    <a:pt x="13187" y="13187"/>
                  </a:cubicBezTo>
                  <a:cubicBezTo>
                    <a:pt x="21630" y="4744"/>
                    <a:pt x="33082" y="0"/>
                    <a:pt x="4502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309702" cy="1846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674771" y="2355722"/>
            <a:ext cx="8290383" cy="691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8"/>
              </a:lnSpc>
            </a:pPr>
            <a:r>
              <a:rPr lang="en-US" sz="40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1)High accuracy (96%), slightly lower than LDA.</a:t>
            </a:r>
          </a:p>
          <a:p>
            <a:pPr algn="ctr">
              <a:lnSpc>
                <a:spcPts val="6108"/>
              </a:lnSpc>
            </a:pPr>
            <a:r>
              <a:rPr lang="en-US" sz="40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2)Confusion matrix shows a few more misclassifications compared to LDA, especially for Virginica.</a:t>
            </a:r>
          </a:p>
          <a:p>
            <a:pPr algn="ctr">
              <a:lnSpc>
                <a:spcPts val="6108"/>
              </a:lnSpc>
            </a:pPr>
            <a:r>
              <a:rPr lang="en-US" sz="4099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3)Good performance overall with excellent precision and recall for Setosa and Versicolor.</a:t>
            </a:r>
          </a:p>
          <a:p>
            <a:pPr algn="ctr">
              <a:lnSpc>
                <a:spcPts val="6108"/>
              </a:lnSpc>
            </a:pPr>
            <a:endParaRPr lang="en-US" sz="4099">
              <a:solidFill>
                <a:srgbClr val="FFFFFF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</p:txBody>
      </p:sp>
      <p:sp>
        <p:nvSpPr>
          <p:cNvPr id="13" name="Freeform 13"/>
          <p:cNvSpPr/>
          <p:nvPr/>
        </p:nvSpPr>
        <p:spPr>
          <a:xfrm rot="-5400000" flipH="1">
            <a:off x="16741779" y="8366431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6"/>
                </a:lnTo>
                <a:lnTo>
                  <a:pt x="1783739" y="3567476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38804">
            <a:off x="-2423185" y="-2423185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70" y="0"/>
                </a:lnTo>
                <a:lnTo>
                  <a:pt x="4846370" y="4846370"/>
                </a:lnTo>
                <a:lnTo>
                  <a:pt x="0" y="4846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76693" y="1196507"/>
            <a:ext cx="4334615" cy="101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734284"/>
            <a:ext cx="15715047" cy="568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04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1)Both LDA and Naive Bayes are effective for classifying Iris species.</a:t>
            </a:r>
          </a:p>
          <a:p>
            <a:pPr algn="ctr">
              <a:lnSpc>
                <a:spcPts val="5667"/>
              </a:lnSpc>
              <a:spcBef>
                <a:spcPct val="0"/>
              </a:spcBef>
            </a:pPr>
            <a:endParaRPr lang="en-US" sz="4048">
              <a:solidFill>
                <a:srgbClr val="000000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04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2)LDA is slightly more accurate, making it a better choice for this specific dataset.</a:t>
            </a:r>
          </a:p>
          <a:p>
            <a:pPr algn="ctr">
              <a:lnSpc>
                <a:spcPts val="5667"/>
              </a:lnSpc>
              <a:spcBef>
                <a:spcPct val="0"/>
              </a:spcBef>
            </a:pPr>
            <a:endParaRPr lang="en-US" sz="4048">
              <a:solidFill>
                <a:srgbClr val="000000"/>
              </a:solidFill>
              <a:latin typeface="TT Commons Pro Bold"/>
              <a:ea typeface="TT Commons Pro Bold"/>
              <a:cs typeface="TT Commons Pro Bold"/>
              <a:sym typeface="TT Commons Pro Bold"/>
            </a:endParaRPr>
          </a:p>
          <a:p>
            <a:pPr algn="ctr">
              <a:lnSpc>
                <a:spcPts val="5667"/>
              </a:lnSpc>
              <a:spcBef>
                <a:spcPct val="0"/>
              </a:spcBef>
            </a:pPr>
            <a:r>
              <a:rPr lang="en-US" sz="404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3)Future work could explore other classifiers and additional feature engineering to further improve classification performance.</a:t>
            </a:r>
          </a:p>
        </p:txBody>
      </p:sp>
      <p:sp>
        <p:nvSpPr>
          <p:cNvPr id="4" name="Freeform 4"/>
          <p:cNvSpPr/>
          <p:nvPr/>
        </p:nvSpPr>
        <p:spPr>
          <a:xfrm rot="-5400000" flipH="1">
            <a:off x="16741779" y="7838700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7"/>
                </a:lnTo>
                <a:lnTo>
                  <a:pt x="1783739" y="3567477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6062" y="4431984"/>
            <a:ext cx="9755876" cy="1394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71"/>
              </a:lnSpc>
            </a:pPr>
            <a:r>
              <a:rPr lang="en-US" sz="9000" spc="-37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138804">
            <a:off x="-2093417" y="-2131724"/>
            <a:ext cx="4846369" cy="4846369"/>
          </a:xfrm>
          <a:custGeom>
            <a:avLst/>
            <a:gdLst/>
            <a:ahLst/>
            <a:cxnLst/>
            <a:rect l="l" t="t" r="r" b="b"/>
            <a:pathLst>
              <a:path w="4846369" h="4846369">
                <a:moveTo>
                  <a:pt x="0" y="0"/>
                </a:moveTo>
                <a:lnTo>
                  <a:pt x="4846369" y="0"/>
                </a:lnTo>
                <a:lnTo>
                  <a:pt x="4846369" y="4846369"/>
                </a:lnTo>
                <a:lnTo>
                  <a:pt x="0" y="4846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16741779" y="7838700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7"/>
                </a:lnTo>
                <a:lnTo>
                  <a:pt x="1783739" y="3567477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00461" y="6274082"/>
            <a:ext cx="2458322" cy="4916643"/>
          </a:xfrm>
          <a:custGeom>
            <a:avLst/>
            <a:gdLst/>
            <a:ahLst/>
            <a:cxnLst/>
            <a:rect l="l" t="t" r="r" b="b"/>
            <a:pathLst>
              <a:path w="2458322" h="4916643">
                <a:moveTo>
                  <a:pt x="2458322" y="0"/>
                </a:moveTo>
                <a:lnTo>
                  <a:pt x="0" y="0"/>
                </a:lnTo>
                <a:lnTo>
                  <a:pt x="0" y="4916643"/>
                </a:lnTo>
                <a:lnTo>
                  <a:pt x="2458322" y="4916643"/>
                </a:lnTo>
                <a:lnTo>
                  <a:pt x="245832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5909246" y="873240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 flipH="1">
            <a:off x="1028700" y="1028700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1464331" y="0"/>
                </a:moveTo>
                <a:lnTo>
                  <a:pt x="0" y="0"/>
                </a:lnTo>
                <a:lnTo>
                  <a:pt x="0" y="732165"/>
                </a:lnTo>
                <a:lnTo>
                  <a:pt x="1464331" y="732165"/>
                </a:lnTo>
                <a:lnTo>
                  <a:pt x="146433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7989" y="1467707"/>
            <a:ext cx="5439080" cy="7264697"/>
          </a:xfrm>
          <a:custGeom>
            <a:avLst/>
            <a:gdLst/>
            <a:ahLst/>
            <a:cxnLst/>
            <a:rect l="l" t="t" r="r" b="b"/>
            <a:pathLst>
              <a:path w="5439080" h="7264697">
                <a:moveTo>
                  <a:pt x="0" y="0"/>
                </a:moveTo>
                <a:lnTo>
                  <a:pt x="5439079" y="0"/>
                </a:lnTo>
                <a:lnTo>
                  <a:pt x="5439079" y="7264697"/>
                </a:lnTo>
                <a:lnTo>
                  <a:pt x="0" y="7264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flipH="1" flipV="1">
            <a:off x="4187139" y="7624423"/>
            <a:ext cx="702056" cy="2527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flipH="1" flipV="1">
            <a:off x="5097775" y="4672061"/>
            <a:ext cx="702056" cy="2527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300212" y="7372968"/>
            <a:ext cx="15137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Sepel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0848" y="4420606"/>
            <a:ext cx="151371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Petel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5857" y="1642148"/>
            <a:ext cx="4247096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5"/>
              </a:lnSpc>
            </a:pPr>
            <a:r>
              <a:rPr lang="en-US" sz="5771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4088" y="1537373"/>
            <a:ext cx="5301607" cy="100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4"/>
              </a:lnSpc>
            </a:pPr>
            <a:r>
              <a:rPr lang="en-US" sz="5874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3188391"/>
            <a:ext cx="3666059" cy="77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150 ROWS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40595" y="3188391"/>
            <a:ext cx="3977149" cy="77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5 COLUMNS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97164" y="4672061"/>
            <a:ext cx="37085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SEPEL LENGTH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29182" y="4798431"/>
            <a:ext cx="336012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PETEL LENGTH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7164" y="5998223"/>
            <a:ext cx="345578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SEPEL WIDTH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36884" y="6061408"/>
            <a:ext cx="314472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PETEL WIDTH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10059" y="7091023"/>
            <a:ext cx="208807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500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SPECIES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3840" y="3312005"/>
            <a:ext cx="8440160" cy="240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4"/>
              </a:lnSpc>
              <a:spcBef>
                <a:spcPct val="0"/>
              </a:spcBef>
            </a:pPr>
            <a:r>
              <a:rPr lang="en-US" sz="7920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ANALYZING DISTRIBUTION </a:t>
            </a:r>
          </a:p>
        </p:txBody>
      </p:sp>
      <p:sp>
        <p:nvSpPr>
          <p:cNvPr id="3" name="AutoShape 3"/>
          <p:cNvSpPr/>
          <p:nvPr/>
        </p:nvSpPr>
        <p:spPr>
          <a:xfrm>
            <a:off x="-250670" y="1009650"/>
            <a:ext cx="149368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flipH="1">
            <a:off x="-250670" y="7491636"/>
            <a:ext cx="3046864" cy="3046864"/>
          </a:xfrm>
          <a:custGeom>
            <a:avLst/>
            <a:gdLst/>
            <a:ahLst/>
            <a:cxnLst/>
            <a:rect l="l" t="t" r="r" b="b"/>
            <a:pathLst>
              <a:path w="3046864" h="3046864">
                <a:moveTo>
                  <a:pt x="3046865" y="0"/>
                </a:moveTo>
                <a:lnTo>
                  <a:pt x="0" y="0"/>
                </a:lnTo>
                <a:lnTo>
                  <a:pt x="0" y="3046865"/>
                </a:lnTo>
                <a:lnTo>
                  <a:pt x="3046865" y="3046865"/>
                </a:lnTo>
                <a:lnTo>
                  <a:pt x="304686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16741779" y="7838700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7"/>
                </a:lnTo>
                <a:lnTo>
                  <a:pt x="1783739" y="3567477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1473565"/>
            <a:ext cx="8306850" cy="8306850"/>
          </a:xfrm>
          <a:custGeom>
            <a:avLst/>
            <a:gdLst/>
            <a:ahLst/>
            <a:cxnLst/>
            <a:rect l="l" t="t" r="r" b="b"/>
            <a:pathLst>
              <a:path w="8306850" h="8306850">
                <a:moveTo>
                  <a:pt x="0" y="0"/>
                </a:moveTo>
                <a:lnTo>
                  <a:pt x="8306850" y="0"/>
                </a:lnTo>
                <a:lnTo>
                  <a:pt x="8306850" y="8306851"/>
                </a:lnTo>
                <a:lnTo>
                  <a:pt x="0" y="8306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1677800" y="5731364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 flipH="1">
            <a:off x="703840" y="1473565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1464331" y="0"/>
                </a:moveTo>
                <a:lnTo>
                  <a:pt x="0" y="0"/>
                </a:lnTo>
                <a:lnTo>
                  <a:pt x="0" y="732166"/>
                </a:lnTo>
                <a:lnTo>
                  <a:pt x="1464331" y="732166"/>
                </a:lnTo>
                <a:lnTo>
                  <a:pt x="14643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870" y="7857267"/>
            <a:ext cx="2802065" cy="2802065"/>
          </a:xfrm>
          <a:custGeom>
            <a:avLst/>
            <a:gdLst/>
            <a:ahLst/>
            <a:cxnLst/>
            <a:rect l="l" t="t" r="r" b="b"/>
            <a:pathLst>
              <a:path w="2802065" h="2802065">
                <a:moveTo>
                  <a:pt x="0" y="0"/>
                </a:moveTo>
                <a:lnTo>
                  <a:pt x="2802065" y="0"/>
                </a:lnTo>
                <a:lnTo>
                  <a:pt x="2802065" y="2802066"/>
                </a:lnTo>
                <a:lnTo>
                  <a:pt x="0" y="2802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6993" y="8885967"/>
            <a:ext cx="2802065" cy="2802065"/>
          </a:xfrm>
          <a:custGeom>
            <a:avLst/>
            <a:gdLst/>
            <a:ahLst/>
            <a:cxnLst/>
            <a:rect l="l" t="t" r="r" b="b"/>
            <a:pathLst>
              <a:path w="2802065" h="2802065">
                <a:moveTo>
                  <a:pt x="0" y="0"/>
                </a:moveTo>
                <a:lnTo>
                  <a:pt x="2802065" y="0"/>
                </a:lnTo>
                <a:lnTo>
                  <a:pt x="2802065" y="2802066"/>
                </a:lnTo>
                <a:lnTo>
                  <a:pt x="0" y="280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670599"/>
            <a:ext cx="16230600" cy="6237421"/>
            <a:chOff x="0" y="0"/>
            <a:chExt cx="4274726" cy="16427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642778"/>
            </a:xfrm>
            <a:custGeom>
              <a:avLst/>
              <a:gdLst/>
              <a:ahLst/>
              <a:cxnLst/>
              <a:rect l="l" t="t" r="r" b="b"/>
              <a:pathLst>
                <a:path w="4274726" h="1642778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618928"/>
                  </a:lnTo>
                  <a:cubicBezTo>
                    <a:pt x="4274726" y="1625253"/>
                    <a:pt x="4272213" y="1631319"/>
                    <a:pt x="4267741" y="1635792"/>
                  </a:cubicBezTo>
                  <a:cubicBezTo>
                    <a:pt x="4263268" y="1640265"/>
                    <a:pt x="4257201" y="1642778"/>
                    <a:pt x="4250876" y="1642778"/>
                  </a:cubicBezTo>
                  <a:lnTo>
                    <a:pt x="23850" y="1642778"/>
                  </a:lnTo>
                  <a:cubicBezTo>
                    <a:pt x="17524" y="1642778"/>
                    <a:pt x="11458" y="1640265"/>
                    <a:pt x="6985" y="1635792"/>
                  </a:cubicBezTo>
                  <a:cubicBezTo>
                    <a:pt x="2513" y="1631319"/>
                    <a:pt x="0" y="1625253"/>
                    <a:pt x="0" y="1618928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74726" cy="1699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039" y="1831817"/>
            <a:ext cx="13369697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4"/>
              </a:lnSpc>
            </a:pPr>
            <a:r>
              <a:rPr lang="en-US" sz="7228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EXPLORING RELATIONSHIPS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1047750"/>
            <a:ext cx="149368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01033" y="4046223"/>
            <a:ext cx="7293020" cy="5585113"/>
          </a:xfrm>
          <a:custGeom>
            <a:avLst/>
            <a:gdLst/>
            <a:ahLst/>
            <a:cxnLst/>
            <a:rect l="l" t="t" r="r" b="b"/>
            <a:pathLst>
              <a:path w="7293020" h="5585113">
                <a:moveTo>
                  <a:pt x="0" y="0"/>
                </a:moveTo>
                <a:lnTo>
                  <a:pt x="7293019" y="0"/>
                </a:lnTo>
                <a:lnTo>
                  <a:pt x="7293019" y="5585114"/>
                </a:lnTo>
                <a:lnTo>
                  <a:pt x="0" y="55851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4" r="-22343" b="-1257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9144000" y="4046223"/>
            <a:ext cx="7820195" cy="5585113"/>
          </a:xfrm>
          <a:custGeom>
            <a:avLst/>
            <a:gdLst/>
            <a:ahLst/>
            <a:cxnLst/>
            <a:rect l="l" t="t" r="r" b="b"/>
            <a:pathLst>
              <a:path w="7820195" h="5585113">
                <a:moveTo>
                  <a:pt x="0" y="0"/>
                </a:moveTo>
                <a:lnTo>
                  <a:pt x="7820195" y="0"/>
                </a:lnTo>
                <a:lnTo>
                  <a:pt x="7820195" y="5585114"/>
                </a:lnTo>
                <a:lnTo>
                  <a:pt x="0" y="5585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52" r="-22315" b="-6110"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688893" y="1753485"/>
            <a:ext cx="2570407" cy="1558412"/>
          </a:xfrm>
          <a:custGeom>
            <a:avLst/>
            <a:gdLst/>
            <a:ahLst/>
            <a:cxnLst/>
            <a:rect l="l" t="t" r="r" b="b"/>
            <a:pathLst>
              <a:path w="2570407" h="1558412">
                <a:moveTo>
                  <a:pt x="0" y="0"/>
                </a:moveTo>
                <a:lnTo>
                  <a:pt x="2570407" y="0"/>
                </a:lnTo>
                <a:lnTo>
                  <a:pt x="2570407" y="1558412"/>
                </a:lnTo>
                <a:lnTo>
                  <a:pt x="0" y="1558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6911" t="-24306" r="-5036" b="-476294"/>
            </a:stretch>
          </a:blipFill>
          <a:ln w="76200" cap="rnd">
            <a:solidFill>
              <a:srgbClr val="844BC7"/>
            </a:solidFill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 rot="-10800000" flipV="1">
            <a:off x="15974097" y="662617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0" y="732166"/>
                </a:moveTo>
                <a:lnTo>
                  <a:pt x="1464330" y="732166"/>
                </a:lnTo>
                <a:lnTo>
                  <a:pt x="1464330" y="0"/>
                </a:lnTo>
                <a:lnTo>
                  <a:pt x="0" y="0"/>
                </a:lnTo>
                <a:lnTo>
                  <a:pt x="0" y="7321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51192" y="1009650"/>
            <a:ext cx="149368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5400000" flipH="1">
            <a:off x="-664877" y="1254685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8" y="0"/>
                </a:moveTo>
                <a:lnTo>
                  <a:pt x="0" y="0"/>
                </a:lnTo>
                <a:lnTo>
                  <a:pt x="0" y="3567476"/>
                </a:lnTo>
                <a:lnTo>
                  <a:pt x="1783738" y="3567476"/>
                </a:lnTo>
                <a:lnTo>
                  <a:pt x="178373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29577" y="3616752"/>
            <a:ext cx="3867761" cy="4262776"/>
          </a:xfrm>
          <a:custGeom>
            <a:avLst/>
            <a:gdLst/>
            <a:ahLst/>
            <a:cxnLst/>
            <a:rect l="l" t="t" r="r" b="b"/>
            <a:pathLst>
              <a:path w="3867761" h="4262776">
                <a:moveTo>
                  <a:pt x="0" y="0"/>
                </a:moveTo>
                <a:lnTo>
                  <a:pt x="3867761" y="0"/>
                </a:lnTo>
                <a:lnTo>
                  <a:pt x="3867761" y="4262776"/>
                </a:lnTo>
                <a:lnTo>
                  <a:pt x="0" y="4262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42" t="-1346" r="-44830"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72018" y="3616752"/>
            <a:ext cx="3899295" cy="4262776"/>
          </a:xfrm>
          <a:custGeom>
            <a:avLst/>
            <a:gdLst/>
            <a:ahLst/>
            <a:cxnLst/>
            <a:rect l="l" t="t" r="r" b="b"/>
            <a:pathLst>
              <a:path w="3899295" h="4262776">
                <a:moveTo>
                  <a:pt x="0" y="0"/>
                </a:moveTo>
                <a:lnTo>
                  <a:pt x="3899296" y="0"/>
                </a:lnTo>
                <a:lnTo>
                  <a:pt x="3899296" y="4262776"/>
                </a:lnTo>
                <a:lnTo>
                  <a:pt x="0" y="4262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21" t="-321" r="-44192"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3907548" y="3616752"/>
            <a:ext cx="3923426" cy="4262776"/>
          </a:xfrm>
          <a:custGeom>
            <a:avLst/>
            <a:gdLst/>
            <a:ahLst/>
            <a:cxnLst/>
            <a:rect l="l" t="t" r="r" b="b"/>
            <a:pathLst>
              <a:path w="3923426" h="4262776">
                <a:moveTo>
                  <a:pt x="0" y="0"/>
                </a:moveTo>
                <a:lnTo>
                  <a:pt x="3923426" y="0"/>
                </a:lnTo>
                <a:lnTo>
                  <a:pt x="3923426" y="4262776"/>
                </a:lnTo>
                <a:lnTo>
                  <a:pt x="0" y="4262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06" r="-42833"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399438" y="3616752"/>
            <a:ext cx="3908035" cy="4262776"/>
          </a:xfrm>
          <a:custGeom>
            <a:avLst/>
            <a:gdLst/>
            <a:ahLst/>
            <a:cxnLst/>
            <a:rect l="l" t="t" r="r" b="b"/>
            <a:pathLst>
              <a:path w="3908035" h="4262776">
                <a:moveTo>
                  <a:pt x="0" y="0"/>
                </a:moveTo>
                <a:lnTo>
                  <a:pt x="3908035" y="0"/>
                </a:lnTo>
                <a:lnTo>
                  <a:pt x="3908035" y="4262776"/>
                </a:lnTo>
                <a:lnTo>
                  <a:pt x="0" y="42627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26" t="-1346" r="-45419"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4206414" y="1746181"/>
            <a:ext cx="9875172" cy="1292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33"/>
              </a:lnSpc>
              <a:spcBef>
                <a:spcPct val="0"/>
              </a:spcBef>
            </a:pPr>
            <a:r>
              <a:rPr lang="en-US" sz="8527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VISUALIZATION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23808" y="8591961"/>
            <a:ext cx="4202427" cy="464185"/>
            <a:chOff x="0" y="0"/>
            <a:chExt cx="5603236" cy="61891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105958"/>
              <a:ext cx="1749477" cy="406997"/>
              <a:chOff x="0" y="0"/>
              <a:chExt cx="345576" cy="803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45576" cy="80394"/>
              </a:xfrm>
              <a:custGeom>
                <a:avLst/>
                <a:gdLst/>
                <a:ahLst/>
                <a:cxnLst/>
                <a:rect l="l" t="t" r="r" b="b"/>
                <a:pathLst>
                  <a:path w="345576" h="80394">
                    <a:moveTo>
                      <a:pt x="0" y="0"/>
                    </a:moveTo>
                    <a:lnTo>
                      <a:pt x="345576" y="0"/>
                    </a:lnTo>
                    <a:lnTo>
                      <a:pt x="345576" y="80394"/>
                    </a:lnTo>
                    <a:lnTo>
                      <a:pt x="0" y="80394"/>
                    </a:lnTo>
                    <a:close/>
                  </a:path>
                </a:pathLst>
              </a:custGeom>
              <a:solidFill>
                <a:srgbClr val="A398D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345576" cy="137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130477" y="-57150"/>
              <a:ext cx="3472758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40"/>
                </a:lnSpc>
                <a:spcBef>
                  <a:spcPct val="0"/>
                </a:spcBef>
              </a:pPr>
              <a:r>
                <a:rPr lang="en-US" sz="3100" u="none" strike="noStrik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SETOSA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22326" y="8527004"/>
            <a:ext cx="4628059" cy="464933"/>
            <a:chOff x="0" y="0"/>
            <a:chExt cx="6170745" cy="61991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212914"/>
              <a:ext cx="1717513" cy="406997"/>
              <a:chOff x="0" y="0"/>
              <a:chExt cx="339262" cy="80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39262" cy="80394"/>
              </a:xfrm>
              <a:custGeom>
                <a:avLst/>
                <a:gdLst/>
                <a:ahLst/>
                <a:cxnLst/>
                <a:rect l="l" t="t" r="r" b="b"/>
                <a:pathLst>
                  <a:path w="339262" h="80394">
                    <a:moveTo>
                      <a:pt x="0" y="0"/>
                    </a:moveTo>
                    <a:lnTo>
                      <a:pt x="339262" y="0"/>
                    </a:lnTo>
                    <a:lnTo>
                      <a:pt x="339262" y="80394"/>
                    </a:lnTo>
                    <a:lnTo>
                      <a:pt x="0" y="80394"/>
                    </a:ln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339262" cy="137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99770" y="-57150"/>
              <a:ext cx="4070975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40"/>
                </a:lnSpc>
              </a:pPr>
              <a:r>
                <a:rPr lang="en-US" sz="3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VERSICOLOR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93451" y="8527004"/>
            <a:ext cx="4178454" cy="464933"/>
            <a:chOff x="0" y="0"/>
            <a:chExt cx="5571272" cy="61991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12914"/>
              <a:ext cx="1717513" cy="406997"/>
              <a:chOff x="0" y="0"/>
              <a:chExt cx="339262" cy="80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39262" cy="80394"/>
              </a:xfrm>
              <a:custGeom>
                <a:avLst/>
                <a:gdLst/>
                <a:ahLst/>
                <a:cxnLst/>
                <a:rect l="l" t="t" r="r" b="b"/>
                <a:pathLst>
                  <a:path w="339262" h="80394">
                    <a:moveTo>
                      <a:pt x="0" y="0"/>
                    </a:moveTo>
                    <a:lnTo>
                      <a:pt x="339262" y="0"/>
                    </a:lnTo>
                    <a:lnTo>
                      <a:pt x="339262" y="80394"/>
                    </a:lnTo>
                    <a:lnTo>
                      <a:pt x="0" y="80394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339262" cy="1375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098513" y="-57150"/>
              <a:ext cx="3472758" cy="676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40"/>
                </a:lnSpc>
                <a:spcBef>
                  <a:spcPct val="0"/>
                </a:spcBef>
              </a:pPr>
              <a:r>
                <a:rPr lang="en-US" sz="3100" u="none" strike="noStrik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VIRGINICA</a:t>
              </a:r>
            </a:p>
          </p:txBody>
        </p:sp>
      </p:grpSp>
      <p:sp>
        <p:nvSpPr>
          <p:cNvPr id="24" name="Freeform 24"/>
          <p:cNvSpPr/>
          <p:nvPr/>
        </p:nvSpPr>
        <p:spPr>
          <a:xfrm rot="-10800000" flipH="1">
            <a:off x="572018" y="700013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1464331" y="0"/>
                </a:moveTo>
                <a:lnTo>
                  <a:pt x="0" y="0"/>
                </a:lnTo>
                <a:lnTo>
                  <a:pt x="0" y="732166"/>
                </a:lnTo>
                <a:lnTo>
                  <a:pt x="1464331" y="732166"/>
                </a:lnTo>
                <a:lnTo>
                  <a:pt x="146433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676509" y="8885967"/>
            <a:ext cx="2802065" cy="2802065"/>
          </a:xfrm>
          <a:custGeom>
            <a:avLst/>
            <a:gdLst/>
            <a:ahLst/>
            <a:cxnLst/>
            <a:rect l="l" t="t" r="r" b="b"/>
            <a:pathLst>
              <a:path w="2802065" h="2802065">
                <a:moveTo>
                  <a:pt x="0" y="0"/>
                </a:moveTo>
                <a:lnTo>
                  <a:pt x="2802065" y="0"/>
                </a:lnTo>
                <a:lnTo>
                  <a:pt x="2802065" y="2802066"/>
                </a:lnTo>
                <a:lnTo>
                  <a:pt x="0" y="2802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24926" y="3355715"/>
            <a:ext cx="7703293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53"/>
              </a:lnSpc>
              <a:spcBef>
                <a:spcPct val="0"/>
              </a:spcBef>
            </a:pPr>
            <a:r>
              <a:rPr lang="en-US" sz="6128" u="none" strike="noStrik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EXAMINING THE FEATURE DISTRIBUTIONS WITH BOX PLOTS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009650"/>
            <a:ext cx="149368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flipH="1">
            <a:off x="-372333" y="7734868"/>
            <a:ext cx="3046864" cy="3046864"/>
          </a:xfrm>
          <a:custGeom>
            <a:avLst/>
            <a:gdLst/>
            <a:ahLst/>
            <a:cxnLst/>
            <a:rect l="l" t="t" r="r" b="b"/>
            <a:pathLst>
              <a:path w="3046864" h="3046864">
                <a:moveTo>
                  <a:pt x="3046865" y="0"/>
                </a:moveTo>
                <a:lnTo>
                  <a:pt x="0" y="0"/>
                </a:lnTo>
                <a:lnTo>
                  <a:pt x="0" y="3046864"/>
                </a:lnTo>
                <a:lnTo>
                  <a:pt x="3046865" y="3046864"/>
                </a:lnTo>
                <a:lnTo>
                  <a:pt x="304686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>
            <a:off x="16741779" y="7838700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7"/>
                </a:lnTo>
                <a:lnTo>
                  <a:pt x="1783739" y="3567477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303621"/>
            <a:ext cx="8515445" cy="8522607"/>
          </a:xfrm>
          <a:custGeom>
            <a:avLst/>
            <a:gdLst/>
            <a:ahLst/>
            <a:cxnLst/>
            <a:rect l="l" t="t" r="r" b="b"/>
            <a:pathLst>
              <a:path w="8515445" h="8522607">
                <a:moveTo>
                  <a:pt x="0" y="0"/>
                </a:moveTo>
                <a:lnTo>
                  <a:pt x="8515445" y="0"/>
                </a:lnTo>
                <a:lnTo>
                  <a:pt x="8515445" y="8522607"/>
                </a:lnTo>
                <a:lnTo>
                  <a:pt x="0" y="852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844BC7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-1773365" y="9258300"/>
            <a:ext cx="2802065" cy="2802065"/>
          </a:xfrm>
          <a:custGeom>
            <a:avLst/>
            <a:gdLst/>
            <a:ahLst/>
            <a:cxnLst/>
            <a:rect l="l" t="t" r="r" b="b"/>
            <a:pathLst>
              <a:path w="2802065" h="2802065">
                <a:moveTo>
                  <a:pt x="0" y="0"/>
                </a:moveTo>
                <a:lnTo>
                  <a:pt x="2802065" y="0"/>
                </a:lnTo>
                <a:lnTo>
                  <a:pt x="2802065" y="2802065"/>
                </a:lnTo>
                <a:lnTo>
                  <a:pt x="0" y="28020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V="1">
            <a:off x="15974097" y="662617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0" y="732166"/>
                </a:moveTo>
                <a:lnTo>
                  <a:pt x="1464330" y="732166"/>
                </a:lnTo>
                <a:lnTo>
                  <a:pt x="1464330" y="0"/>
                </a:lnTo>
                <a:lnTo>
                  <a:pt x="0" y="0"/>
                </a:lnTo>
                <a:lnTo>
                  <a:pt x="0" y="73216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160085"/>
            <a:ext cx="189813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1375812" y="6272217"/>
            <a:ext cx="5014044" cy="4786011"/>
            <a:chOff x="0" y="0"/>
            <a:chExt cx="1320571" cy="12605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0571" cy="1260513"/>
            </a:xfrm>
            <a:custGeom>
              <a:avLst/>
              <a:gdLst/>
              <a:ahLst/>
              <a:cxnLst/>
              <a:rect l="l" t="t" r="r" b="b"/>
              <a:pathLst>
                <a:path w="1320571" h="1260513">
                  <a:moveTo>
                    <a:pt x="154405" y="0"/>
                  </a:moveTo>
                  <a:lnTo>
                    <a:pt x="1166166" y="0"/>
                  </a:lnTo>
                  <a:cubicBezTo>
                    <a:pt x="1207117" y="0"/>
                    <a:pt x="1246391" y="16268"/>
                    <a:pt x="1275347" y="45224"/>
                  </a:cubicBezTo>
                  <a:cubicBezTo>
                    <a:pt x="1304304" y="74181"/>
                    <a:pt x="1320571" y="113454"/>
                    <a:pt x="1320571" y="154405"/>
                  </a:cubicBezTo>
                  <a:lnTo>
                    <a:pt x="1320571" y="1106109"/>
                  </a:lnTo>
                  <a:cubicBezTo>
                    <a:pt x="1320571" y="1147059"/>
                    <a:pt x="1304304" y="1186333"/>
                    <a:pt x="1275347" y="1215289"/>
                  </a:cubicBezTo>
                  <a:cubicBezTo>
                    <a:pt x="1246391" y="1244246"/>
                    <a:pt x="1207117" y="1260513"/>
                    <a:pt x="1166166" y="1260513"/>
                  </a:cubicBezTo>
                  <a:lnTo>
                    <a:pt x="154405" y="1260513"/>
                  </a:lnTo>
                  <a:cubicBezTo>
                    <a:pt x="113454" y="1260513"/>
                    <a:pt x="74181" y="1244246"/>
                    <a:pt x="45224" y="1215289"/>
                  </a:cubicBezTo>
                  <a:cubicBezTo>
                    <a:pt x="16268" y="1186333"/>
                    <a:pt x="0" y="1147059"/>
                    <a:pt x="0" y="1106109"/>
                  </a:cubicBezTo>
                  <a:lnTo>
                    <a:pt x="0" y="154405"/>
                  </a:lnTo>
                  <a:cubicBezTo>
                    <a:pt x="0" y="113454"/>
                    <a:pt x="16268" y="74181"/>
                    <a:pt x="45224" y="45224"/>
                  </a:cubicBezTo>
                  <a:cubicBezTo>
                    <a:pt x="74181" y="16268"/>
                    <a:pt x="113454" y="0"/>
                    <a:pt x="154405" y="0"/>
                  </a:cubicBezTo>
                  <a:close/>
                </a:path>
              </a:pathLst>
            </a:custGeom>
            <a:solidFill>
              <a:srgbClr val="844BC7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20571" cy="1317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441228" y="4716595"/>
            <a:ext cx="2883211" cy="288321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6635883" y="6272217"/>
            <a:ext cx="5014044" cy="4786011"/>
            <a:chOff x="0" y="0"/>
            <a:chExt cx="1320571" cy="1260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0571" cy="1260513"/>
            </a:xfrm>
            <a:custGeom>
              <a:avLst/>
              <a:gdLst/>
              <a:ahLst/>
              <a:cxnLst/>
              <a:rect l="l" t="t" r="r" b="b"/>
              <a:pathLst>
                <a:path w="1320571" h="1260513">
                  <a:moveTo>
                    <a:pt x="154405" y="0"/>
                  </a:moveTo>
                  <a:lnTo>
                    <a:pt x="1166166" y="0"/>
                  </a:lnTo>
                  <a:cubicBezTo>
                    <a:pt x="1207117" y="0"/>
                    <a:pt x="1246391" y="16268"/>
                    <a:pt x="1275347" y="45224"/>
                  </a:cubicBezTo>
                  <a:cubicBezTo>
                    <a:pt x="1304304" y="74181"/>
                    <a:pt x="1320571" y="113454"/>
                    <a:pt x="1320571" y="154405"/>
                  </a:cubicBezTo>
                  <a:lnTo>
                    <a:pt x="1320571" y="1106109"/>
                  </a:lnTo>
                  <a:cubicBezTo>
                    <a:pt x="1320571" y="1147059"/>
                    <a:pt x="1304304" y="1186333"/>
                    <a:pt x="1275347" y="1215289"/>
                  </a:cubicBezTo>
                  <a:cubicBezTo>
                    <a:pt x="1246391" y="1244246"/>
                    <a:pt x="1207117" y="1260513"/>
                    <a:pt x="1166166" y="1260513"/>
                  </a:cubicBezTo>
                  <a:lnTo>
                    <a:pt x="154405" y="1260513"/>
                  </a:lnTo>
                  <a:cubicBezTo>
                    <a:pt x="113454" y="1260513"/>
                    <a:pt x="74181" y="1244246"/>
                    <a:pt x="45224" y="1215289"/>
                  </a:cubicBezTo>
                  <a:cubicBezTo>
                    <a:pt x="16268" y="1186333"/>
                    <a:pt x="0" y="1147059"/>
                    <a:pt x="0" y="1106109"/>
                  </a:cubicBezTo>
                  <a:lnTo>
                    <a:pt x="0" y="154405"/>
                  </a:lnTo>
                  <a:cubicBezTo>
                    <a:pt x="0" y="113454"/>
                    <a:pt x="16268" y="74181"/>
                    <a:pt x="45224" y="45224"/>
                  </a:cubicBezTo>
                  <a:cubicBezTo>
                    <a:pt x="74181" y="16268"/>
                    <a:pt x="113454" y="0"/>
                    <a:pt x="154405" y="0"/>
                  </a:cubicBezTo>
                  <a:close/>
                </a:path>
              </a:pathLst>
            </a:custGeom>
            <a:solidFill>
              <a:srgbClr val="844BC7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20571" cy="1317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01299" y="4716595"/>
            <a:ext cx="2883211" cy="288321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1898144" y="6272217"/>
            <a:ext cx="5014044" cy="4786011"/>
            <a:chOff x="0" y="0"/>
            <a:chExt cx="1320571" cy="1260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20571" cy="1260513"/>
            </a:xfrm>
            <a:custGeom>
              <a:avLst/>
              <a:gdLst/>
              <a:ahLst/>
              <a:cxnLst/>
              <a:rect l="l" t="t" r="r" b="b"/>
              <a:pathLst>
                <a:path w="1320571" h="1260513">
                  <a:moveTo>
                    <a:pt x="154405" y="0"/>
                  </a:moveTo>
                  <a:lnTo>
                    <a:pt x="1166166" y="0"/>
                  </a:lnTo>
                  <a:cubicBezTo>
                    <a:pt x="1207117" y="0"/>
                    <a:pt x="1246391" y="16268"/>
                    <a:pt x="1275347" y="45224"/>
                  </a:cubicBezTo>
                  <a:cubicBezTo>
                    <a:pt x="1304304" y="74181"/>
                    <a:pt x="1320571" y="113454"/>
                    <a:pt x="1320571" y="154405"/>
                  </a:cubicBezTo>
                  <a:lnTo>
                    <a:pt x="1320571" y="1106109"/>
                  </a:lnTo>
                  <a:cubicBezTo>
                    <a:pt x="1320571" y="1147059"/>
                    <a:pt x="1304304" y="1186333"/>
                    <a:pt x="1275347" y="1215289"/>
                  </a:cubicBezTo>
                  <a:cubicBezTo>
                    <a:pt x="1246391" y="1244246"/>
                    <a:pt x="1207117" y="1260513"/>
                    <a:pt x="1166166" y="1260513"/>
                  </a:cubicBezTo>
                  <a:lnTo>
                    <a:pt x="154405" y="1260513"/>
                  </a:lnTo>
                  <a:cubicBezTo>
                    <a:pt x="113454" y="1260513"/>
                    <a:pt x="74181" y="1244246"/>
                    <a:pt x="45224" y="1215289"/>
                  </a:cubicBezTo>
                  <a:cubicBezTo>
                    <a:pt x="16268" y="1186333"/>
                    <a:pt x="0" y="1147059"/>
                    <a:pt x="0" y="1106109"/>
                  </a:cubicBezTo>
                  <a:lnTo>
                    <a:pt x="0" y="154405"/>
                  </a:lnTo>
                  <a:cubicBezTo>
                    <a:pt x="0" y="113454"/>
                    <a:pt x="16268" y="74181"/>
                    <a:pt x="45224" y="45224"/>
                  </a:cubicBezTo>
                  <a:cubicBezTo>
                    <a:pt x="74181" y="16268"/>
                    <a:pt x="113454" y="0"/>
                    <a:pt x="154405" y="0"/>
                  </a:cubicBezTo>
                  <a:close/>
                </a:path>
              </a:pathLst>
            </a:custGeom>
            <a:solidFill>
              <a:srgbClr val="844BC7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20571" cy="1317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2963561" y="4716595"/>
            <a:ext cx="2883211" cy="288321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-32961" r="223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-1644495" y="8950403"/>
            <a:ext cx="2673195" cy="2673195"/>
          </a:xfrm>
          <a:custGeom>
            <a:avLst/>
            <a:gdLst/>
            <a:ahLst/>
            <a:cxnLst/>
            <a:rect l="l" t="t" r="r" b="b"/>
            <a:pathLst>
              <a:path w="2673195" h="2673195">
                <a:moveTo>
                  <a:pt x="0" y="0"/>
                </a:moveTo>
                <a:lnTo>
                  <a:pt x="2673195" y="0"/>
                </a:lnTo>
                <a:lnTo>
                  <a:pt x="2673195" y="2673194"/>
                </a:lnTo>
                <a:lnTo>
                  <a:pt x="0" y="2673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4165222" y="2792545"/>
            <a:ext cx="10014651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DECISION TREE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9799" y="1163441"/>
            <a:ext cx="6090100" cy="903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19"/>
              </a:lnSpc>
              <a:spcBef>
                <a:spcPct val="0"/>
              </a:spcBef>
            </a:pPr>
            <a:r>
              <a:rPr lang="en-US" sz="5299" spc="63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CLASSIFICATION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00514" y="8131823"/>
            <a:ext cx="282392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PRE-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60585" y="8131823"/>
            <a:ext cx="282392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FITTING 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MODEL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75592" y="8131823"/>
            <a:ext cx="282392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OUTPUT</a:t>
            </a:r>
          </a:p>
        </p:txBody>
      </p:sp>
      <p:sp>
        <p:nvSpPr>
          <p:cNvPr id="27" name="Freeform 27"/>
          <p:cNvSpPr/>
          <p:nvPr/>
        </p:nvSpPr>
        <p:spPr>
          <a:xfrm rot="-5400000" flipH="1">
            <a:off x="14954902" y="-515522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6"/>
                </a:lnTo>
                <a:lnTo>
                  <a:pt x="1783739" y="3567476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5954" y="5284846"/>
            <a:ext cx="9818916" cy="2055126"/>
            <a:chOff x="0" y="0"/>
            <a:chExt cx="2586052" cy="5412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6052" cy="541268"/>
            </a:xfrm>
            <a:custGeom>
              <a:avLst/>
              <a:gdLst/>
              <a:ahLst/>
              <a:cxnLst/>
              <a:rect l="l" t="t" r="r" b="b"/>
              <a:pathLst>
                <a:path w="2586052" h="541268">
                  <a:moveTo>
                    <a:pt x="0" y="0"/>
                  </a:moveTo>
                  <a:lnTo>
                    <a:pt x="2586052" y="0"/>
                  </a:lnTo>
                  <a:lnTo>
                    <a:pt x="2586052" y="541268"/>
                  </a:lnTo>
                  <a:lnTo>
                    <a:pt x="0" y="541268"/>
                  </a:ln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86052" cy="59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51039" y="5326215"/>
            <a:ext cx="9708746" cy="1972388"/>
          </a:xfrm>
          <a:custGeom>
            <a:avLst/>
            <a:gdLst/>
            <a:ahLst/>
            <a:cxnLst/>
            <a:rect l="l" t="t" r="r" b="b"/>
            <a:pathLst>
              <a:path w="9708746" h="1972388">
                <a:moveTo>
                  <a:pt x="0" y="0"/>
                </a:moveTo>
                <a:lnTo>
                  <a:pt x="9708746" y="0"/>
                </a:lnTo>
                <a:lnTo>
                  <a:pt x="9708746" y="1972387"/>
                </a:lnTo>
                <a:lnTo>
                  <a:pt x="0" y="197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985688" y="2238978"/>
            <a:ext cx="12091854" cy="2555476"/>
            <a:chOff x="0" y="0"/>
            <a:chExt cx="3184686" cy="6730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84686" cy="673047"/>
            </a:xfrm>
            <a:custGeom>
              <a:avLst/>
              <a:gdLst/>
              <a:ahLst/>
              <a:cxnLst/>
              <a:rect l="l" t="t" r="r" b="b"/>
              <a:pathLst>
                <a:path w="3184686" h="673047">
                  <a:moveTo>
                    <a:pt x="0" y="0"/>
                  </a:moveTo>
                  <a:lnTo>
                    <a:pt x="3184686" y="0"/>
                  </a:lnTo>
                  <a:lnTo>
                    <a:pt x="3184686" y="673047"/>
                  </a:lnTo>
                  <a:lnTo>
                    <a:pt x="0" y="673047"/>
                  </a:lnTo>
                  <a:close/>
                </a:path>
              </a:pathLst>
            </a:custGeom>
            <a:gradFill rotWithShape="1">
              <a:gsLst>
                <a:gs pos="0">
                  <a:srgbClr val="DB9ECD">
                    <a:alpha val="100000"/>
                  </a:srgbClr>
                </a:gs>
                <a:gs pos="100000">
                  <a:srgbClr val="7907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184686" cy="730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040821" y="2306438"/>
            <a:ext cx="11981587" cy="2420556"/>
          </a:xfrm>
          <a:custGeom>
            <a:avLst/>
            <a:gdLst/>
            <a:ahLst/>
            <a:cxnLst/>
            <a:rect l="l" t="t" r="r" b="b"/>
            <a:pathLst>
              <a:path w="11981587" h="2420556">
                <a:moveTo>
                  <a:pt x="0" y="0"/>
                </a:moveTo>
                <a:lnTo>
                  <a:pt x="11981587" y="0"/>
                </a:lnTo>
                <a:lnTo>
                  <a:pt x="11981587" y="2420556"/>
                </a:lnTo>
                <a:lnTo>
                  <a:pt x="0" y="2420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80" t="-7326" r="-3731" b="-457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419" y="4187344"/>
            <a:ext cx="5939536" cy="236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6"/>
              </a:lnSpc>
            </a:pPr>
            <a:r>
              <a:rPr lang="en-US" sz="7755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CODE </a:t>
            </a:r>
          </a:p>
          <a:p>
            <a:pPr algn="ctr">
              <a:lnSpc>
                <a:spcPts val="9306"/>
              </a:lnSpc>
            </a:pPr>
            <a:r>
              <a:rPr lang="en-US" sz="7755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SNIPPET </a:t>
            </a:r>
          </a:p>
        </p:txBody>
      </p:sp>
      <p:sp>
        <p:nvSpPr>
          <p:cNvPr id="11" name="Freeform 11"/>
          <p:cNvSpPr/>
          <p:nvPr/>
        </p:nvSpPr>
        <p:spPr>
          <a:xfrm rot="-10800000" flipH="1">
            <a:off x="2184181" y="3449256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1464331" y="0"/>
                </a:moveTo>
                <a:lnTo>
                  <a:pt x="0" y="0"/>
                </a:lnTo>
                <a:lnTo>
                  <a:pt x="0" y="732165"/>
                </a:lnTo>
                <a:lnTo>
                  <a:pt x="1464331" y="732165"/>
                </a:lnTo>
                <a:lnTo>
                  <a:pt x="14643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5549583" y="-5303356"/>
            <a:ext cx="0" cy="1898140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6676509" y="8885967"/>
            <a:ext cx="2802065" cy="2802065"/>
          </a:xfrm>
          <a:custGeom>
            <a:avLst/>
            <a:gdLst/>
            <a:ahLst/>
            <a:cxnLst/>
            <a:rect l="l" t="t" r="r" b="b"/>
            <a:pathLst>
              <a:path w="2802065" h="2802065">
                <a:moveTo>
                  <a:pt x="0" y="0"/>
                </a:moveTo>
                <a:lnTo>
                  <a:pt x="2802065" y="0"/>
                </a:lnTo>
                <a:lnTo>
                  <a:pt x="2802065" y="2802066"/>
                </a:lnTo>
                <a:lnTo>
                  <a:pt x="0" y="2802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 flipH="1">
            <a:off x="240739" y="7994098"/>
            <a:ext cx="1783738" cy="3567477"/>
          </a:xfrm>
          <a:custGeom>
            <a:avLst/>
            <a:gdLst/>
            <a:ahLst/>
            <a:cxnLst/>
            <a:rect l="l" t="t" r="r" b="b"/>
            <a:pathLst>
              <a:path w="1783738" h="3567477">
                <a:moveTo>
                  <a:pt x="1783739" y="0"/>
                </a:moveTo>
                <a:lnTo>
                  <a:pt x="0" y="0"/>
                </a:lnTo>
                <a:lnTo>
                  <a:pt x="0" y="3567477"/>
                </a:lnTo>
                <a:lnTo>
                  <a:pt x="1783739" y="3567477"/>
                </a:lnTo>
                <a:lnTo>
                  <a:pt x="17837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2160085"/>
            <a:ext cx="189813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-10800000" flipH="1">
            <a:off x="1072692" y="1028700"/>
            <a:ext cx="1464331" cy="732165"/>
          </a:xfrm>
          <a:custGeom>
            <a:avLst/>
            <a:gdLst/>
            <a:ahLst/>
            <a:cxnLst/>
            <a:rect l="l" t="t" r="r" b="b"/>
            <a:pathLst>
              <a:path w="1464331" h="732165">
                <a:moveTo>
                  <a:pt x="1464331" y="0"/>
                </a:moveTo>
                <a:lnTo>
                  <a:pt x="0" y="0"/>
                </a:lnTo>
                <a:lnTo>
                  <a:pt x="0" y="732165"/>
                </a:lnTo>
                <a:lnTo>
                  <a:pt x="1464331" y="732165"/>
                </a:lnTo>
                <a:lnTo>
                  <a:pt x="14643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82725" y="41939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042108" y="419397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05680" y="2824349"/>
            <a:ext cx="11076639" cy="6854048"/>
            <a:chOff x="0" y="0"/>
            <a:chExt cx="131354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3544" cy="812800"/>
            </a:xfrm>
            <a:custGeom>
              <a:avLst/>
              <a:gdLst/>
              <a:ahLst/>
              <a:cxnLst/>
              <a:rect l="l" t="t" r="r" b="b"/>
              <a:pathLst>
                <a:path w="1313544" h="812800">
                  <a:moveTo>
                    <a:pt x="16076" y="0"/>
                  </a:moveTo>
                  <a:lnTo>
                    <a:pt x="1297468" y="0"/>
                  </a:lnTo>
                  <a:cubicBezTo>
                    <a:pt x="1306346" y="0"/>
                    <a:pt x="1313544" y="7197"/>
                    <a:pt x="1313544" y="16076"/>
                  </a:cubicBezTo>
                  <a:lnTo>
                    <a:pt x="1313544" y="796724"/>
                  </a:lnTo>
                  <a:cubicBezTo>
                    <a:pt x="1313544" y="805603"/>
                    <a:pt x="1306346" y="812800"/>
                    <a:pt x="1297468" y="812800"/>
                  </a:cubicBezTo>
                  <a:lnTo>
                    <a:pt x="16076" y="812800"/>
                  </a:lnTo>
                  <a:cubicBezTo>
                    <a:pt x="7197" y="812800"/>
                    <a:pt x="0" y="805603"/>
                    <a:pt x="0" y="796724"/>
                  </a:cubicBezTo>
                  <a:lnTo>
                    <a:pt x="0" y="16076"/>
                  </a:lnTo>
                  <a:cubicBezTo>
                    <a:pt x="0" y="7197"/>
                    <a:pt x="7197" y="0"/>
                    <a:pt x="16076" y="0"/>
                  </a:cubicBezTo>
                  <a:close/>
                </a:path>
              </a:pathLst>
            </a:custGeom>
            <a:blipFill>
              <a:blip r:embed="rId8"/>
              <a:stretch>
                <a:fillRect t="-1844" r="-759" b="-184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010575" y="765184"/>
            <a:ext cx="8266851" cy="99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19"/>
              </a:lnSpc>
              <a:spcBef>
                <a:spcPct val="0"/>
              </a:spcBef>
            </a:pPr>
            <a:r>
              <a:rPr lang="en-US" sz="5799" spc="6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TREE PLOT (OUTPUT)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303</Words>
  <Application>Microsoft Office PowerPoint</Application>
  <PresentationFormat>Custom</PresentationFormat>
  <Paragraphs>81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Garet Ultra-Bold</vt:lpstr>
      <vt:lpstr>Canva Sans Bold</vt:lpstr>
      <vt:lpstr>TT Commons Pro</vt:lpstr>
      <vt:lpstr>TT Commons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T-5 901_905_920 Iris Data Analysis</dc:title>
  <dc:creator>Daya</dc:creator>
  <cp:lastModifiedBy>Anjali Prajapati</cp:lastModifiedBy>
  <cp:revision>3</cp:revision>
  <dcterms:created xsi:type="dcterms:W3CDTF">2006-08-16T00:00:00Z</dcterms:created>
  <dcterms:modified xsi:type="dcterms:W3CDTF">2024-07-28T06:59:58Z</dcterms:modified>
  <dc:identifier>DAGKj191dK8</dc:identifier>
</cp:coreProperties>
</file>